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78" r:id="rId14"/>
    <p:sldId id="272" r:id="rId15"/>
    <p:sldId id="273" r:id="rId16"/>
    <p:sldId id="274" r:id="rId17"/>
    <p:sldId id="275" r:id="rId18"/>
    <p:sldId id="276" r:id="rId19"/>
    <p:sldId id="277" r:id="rId20"/>
    <p:sldId id="271" r:id="rId21"/>
  </p:sldIdLst>
  <p:sldSz cx="9144000" cy="5143500" type="screen16x9"/>
  <p:notesSz cx="6858000" cy="9144000"/>
  <p:defaultTextStyle>
    <a:defPPr>
      <a:defRPr lang="lv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97" d="100"/>
          <a:sy n="97" d="100"/>
        </p:scale>
        <p:origin x="606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FB512563-62E5-4320-A7D8-BF9C16A4FB7A}" type="slidenum"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81ACFDD9-CA1F-4FE0-9714-E9D3005B6EB1}" type="slidenum"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7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54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75" name="TextShape 1"/>
          <p:cNvSpPr txBox="1"/>
          <p:nvPr/>
        </p:nvSpPr>
        <p:spPr>
          <a:xfrm>
            <a:off x="0" y="3662280"/>
            <a:ext cx="3128760" cy="148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Liam Bakker </a:t>
            </a:r>
            <a:endParaRPr lang="de-DE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Tymon Simonides </a:t>
            </a:r>
            <a:endParaRPr lang="de-DE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Daniel Tarsoly</a:t>
            </a:r>
            <a:endParaRPr lang="de-DE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3052440" y="3989880"/>
            <a:ext cx="3589560" cy="148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Martins Avots </a:t>
            </a:r>
            <a:endParaRPr lang="de-DE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Larissa Hartmann</a:t>
            </a:r>
            <a:endParaRPr lang="de-DE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36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57600" y="183960"/>
            <a:ext cx="8520120" cy="57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Mockup</a:t>
            </a:r>
            <a:endParaRPr lang="de-DE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0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Planning</a:t>
            </a:r>
            <a:r>
              <a:rPr lang="de-DE" sz="28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
</a:t>
            </a:r>
            <a:endParaRPr lang="de-DE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Shape 152"/>
          <p:cNvPicPr/>
          <p:nvPr/>
        </p:nvPicPr>
        <p:blipFill>
          <a:blip r:embed="rId3"/>
          <a:stretch/>
        </p:blipFill>
        <p:spPr>
          <a:xfrm>
            <a:off x="4409640" y="0"/>
            <a:ext cx="4734000" cy="2351880"/>
          </a:xfrm>
          <a:prstGeom prst="rect">
            <a:avLst/>
          </a:prstGeom>
          <a:ln>
            <a:noFill/>
          </a:ln>
        </p:spPr>
      </p:pic>
      <p:pic>
        <p:nvPicPr>
          <p:cNvPr id="157" name="Shape 153"/>
          <p:cNvPicPr/>
          <p:nvPr/>
        </p:nvPicPr>
        <p:blipFill>
          <a:blip r:embed="rId4"/>
          <a:stretch/>
        </p:blipFill>
        <p:spPr>
          <a:xfrm>
            <a:off x="0" y="1829160"/>
            <a:ext cx="6297120" cy="331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738" y="-92548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5776" y="411510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  <a:latin typeface="Earth Orbiter" pitchFamily="2" charset="0"/>
              </a:rPr>
              <a:t>What</a:t>
            </a:r>
            <a:r>
              <a:rPr lang="nl-NL" sz="2000" dirty="0">
                <a:solidFill>
                  <a:schemeClr val="bg1"/>
                </a:solidFill>
                <a:latin typeface="Earth Orbiter" pitchFamily="2" charset="0"/>
              </a:rPr>
              <a:t> </a:t>
            </a:r>
            <a:r>
              <a:rPr lang="nl-NL" sz="2000" dirty="0" err="1">
                <a:solidFill>
                  <a:schemeClr val="bg1"/>
                </a:solidFill>
                <a:latin typeface="Earth Orbiter" pitchFamily="2" charset="0"/>
              </a:rPr>
              <a:t>did</a:t>
            </a:r>
            <a:r>
              <a:rPr lang="nl-NL" sz="2000" dirty="0">
                <a:solidFill>
                  <a:schemeClr val="bg1"/>
                </a:solidFill>
                <a:latin typeface="Earth Orbiter" pitchFamily="2" charset="0"/>
              </a:rPr>
              <a:t> </a:t>
            </a:r>
            <a:r>
              <a:rPr lang="nl-NL" sz="2000" dirty="0" err="1">
                <a:solidFill>
                  <a:schemeClr val="bg1"/>
                </a:solidFill>
                <a:latin typeface="Earth Orbiter" pitchFamily="2" charset="0"/>
              </a:rPr>
              <a:t>everyone</a:t>
            </a:r>
            <a:r>
              <a:rPr lang="nl-NL" sz="2000" dirty="0">
                <a:solidFill>
                  <a:schemeClr val="bg1"/>
                </a:solidFill>
                <a:latin typeface="Earth Orbiter" pitchFamily="2" charset="0"/>
              </a:rPr>
              <a:t> do</a:t>
            </a:r>
            <a:endParaRPr lang="lv-LV" sz="2000" dirty="0">
              <a:latin typeface="Earth Orbiter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1347614"/>
            <a:ext cx="73122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Liam: HUD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implementation</a:t>
            </a:r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,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core</a:t>
            </a:r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 game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mechanics</a:t>
            </a:r>
            <a:endParaRPr lang="nl-NL" dirty="0">
              <a:solidFill>
                <a:schemeClr val="bg1"/>
              </a:solidFill>
              <a:latin typeface="Earth Orbiter" pitchFamily="2" charset="0"/>
            </a:endParaRPr>
          </a:p>
          <a:p>
            <a:endParaRPr lang="nl-NL" dirty="0">
              <a:solidFill>
                <a:schemeClr val="bg1"/>
              </a:solidFill>
              <a:latin typeface="Earth Orbiter" pitchFamily="2" charset="0"/>
            </a:endParaRPr>
          </a:p>
          <a:p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Martins: UI design,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player</a:t>
            </a:r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 design,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animations</a:t>
            </a:r>
            <a:endParaRPr lang="nl-NL" dirty="0">
              <a:solidFill>
                <a:schemeClr val="bg1"/>
              </a:solidFill>
              <a:latin typeface="Earth Orbiter" pitchFamily="2" charset="0"/>
            </a:endParaRPr>
          </a:p>
          <a:p>
            <a:endParaRPr lang="nl-NL" dirty="0">
              <a:solidFill>
                <a:schemeClr val="bg1"/>
              </a:solidFill>
              <a:latin typeface="Earth Orbiter" pitchFamily="2" charset="0"/>
            </a:endParaRPr>
          </a:p>
          <a:p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Larissa: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Planet</a:t>
            </a:r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 design, BG art, audio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and</a:t>
            </a:r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animations</a:t>
            </a:r>
            <a:endParaRPr lang="nl-NL" dirty="0">
              <a:solidFill>
                <a:schemeClr val="bg1"/>
              </a:solidFill>
              <a:latin typeface="Earth Orbiter" pitchFamily="2" charset="0"/>
            </a:endParaRPr>
          </a:p>
          <a:p>
            <a:endParaRPr lang="nl-NL" dirty="0">
              <a:solidFill>
                <a:schemeClr val="bg1"/>
              </a:solidFill>
              <a:latin typeface="Earth Orbiter" pitchFamily="2" charset="0"/>
            </a:endParaRPr>
          </a:p>
          <a:p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Tymon</a:t>
            </a:r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: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mechanics</a:t>
            </a:r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,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Planet</a:t>
            </a:r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orbit</a:t>
            </a:r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, audio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implementation</a:t>
            </a:r>
            <a:endParaRPr lang="nl-NL" dirty="0">
              <a:solidFill>
                <a:schemeClr val="bg1"/>
              </a:solidFill>
              <a:latin typeface="Earth Orbiter" pitchFamily="2" charset="0"/>
            </a:endParaRPr>
          </a:p>
          <a:p>
            <a:endParaRPr lang="nl-NL" dirty="0">
              <a:solidFill>
                <a:schemeClr val="bg1"/>
              </a:solidFill>
              <a:latin typeface="Earth Orbiter" pitchFamily="2" charset="0"/>
            </a:endParaRPr>
          </a:p>
          <a:p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Daniel: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core</a:t>
            </a:r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 game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mechanics</a:t>
            </a:r>
            <a:r>
              <a:rPr lang="nl-NL" dirty="0">
                <a:solidFill>
                  <a:schemeClr val="bg1"/>
                </a:solidFill>
                <a:latin typeface="Earth Orbiter" pitchFamily="2" charset="0"/>
              </a:rPr>
              <a:t>, </a:t>
            </a:r>
            <a:r>
              <a:rPr lang="nl-NL" dirty="0" err="1">
                <a:solidFill>
                  <a:schemeClr val="bg1"/>
                </a:solidFill>
                <a:latin typeface="Earth Orbiter" pitchFamily="2" charset="0"/>
              </a:rPr>
              <a:t>refactoring</a:t>
            </a: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95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738" y="-92548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5776" y="41151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Post mortem Martin</a:t>
            </a:r>
          </a:p>
          <a:p>
            <a:endParaRPr lang="lv-LV" dirty="0">
              <a:latin typeface="Earth Orbiter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347614"/>
            <a:ext cx="76447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Learned a lot about task time estimates</a:t>
            </a:r>
          </a:p>
          <a:p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Gained insight on team priority descisions</a:t>
            </a:r>
          </a:p>
          <a:p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Could improve communication to reduce sidetracking</a:t>
            </a:r>
          </a:p>
        </p:txBody>
      </p:sp>
    </p:spTree>
    <p:extLst>
      <p:ext uri="{BB962C8B-B14F-4D97-AF65-F5344CB8AC3E}">
        <p14:creationId xmlns:p14="http://schemas.microsoft.com/office/powerpoint/2010/main" val="3205210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2546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1347614"/>
            <a:ext cx="77081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Better understanding of vector usage</a:t>
            </a:r>
          </a:p>
          <a:p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Learned to set priorities sooner for deadlines</a:t>
            </a:r>
          </a:p>
          <a:p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Collaboration with other programmers has improved</a:t>
            </a:r>
          </a:p>
          <a:p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Improved Github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TextBox 6"/>
          <p:cNvSpPr txBox="1"/>
          <p:nvPr/>
        </p:nvSpPr>
        <p:spPr>
          <a:xfrm>
            <a:off x="2555776" y="41151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Post mortem Liam</a:t>
            </a:r>
          </a:p>
          <a:p>
            <a:endParaRPr lang="lv-LV" dirty="0"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20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2546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 txBox="1">
            <a:spLocks noGrp="1"/>
          </p:cNvSpPr>
          <p:nvPr>
            <p:ph type="body"/>
          </p:nvPr>
        </p:nvSpPr>
        <p:spPr>
          <a:xfrm>
            <a:off x="311760" y="1152360"/>
            <a:ext cx="8425383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Gained experience with audio and some new photoshop skills</a:t>
            </a:r>
          </a:p>
          <a:p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Team could benefit from more consistent</a:t>
            </a:r>
          </a:p>
          <a:p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  communication and clearer seperation of work </a:t>
            </a:r>
          </a:p>
          <a:p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  and stand up phases</a:t>
            </a:r>
          </a:p>
          <a:p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Gained some insight on the engineering part of the project</a:t>
            </a:r>
          </a:p>
          <a:p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Generaly happy with the outcome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TextBox 6"/>
          <p:cNvSpPr txBox="1"/>
          <p:nvPr/>
        </p:nvSpPr>
        <p:spPr>
          <a:xfrm>
            <a:off x="2555776" y="41151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Post mortem Larissa</a:t>
            </a:r>
          </a:p>
          <a:p>
            <a:endParaRPr lang="lv-LV" dirty="0"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946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2546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11760" y="1707654"/>
            <a:ext cx="8520120" cy="5724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Team had good planing </a:t>
            </a:r>
          </a:p>
          <a:p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The meeting times could have been more clear</a:t>
            </a:r>
          </a:p>
          <a:p>
            <a:pPr marL="285750" indent="-285750">
              <a:buFont typeface="Arial" pitchFamily="34" charset="0"/>
              <a:buChar char="•"/>
            </a:pP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Generaly group worked well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6" name="TextBox 5"/>
          <p:cNvSpPr txBox="1"/>
          <p:nvPr/>
        </p:nvSpPr>
        <p:spPr>
          <a:xfrm>
            <a:off x="2555776" y="41151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Post mortem Tymon</a:t>
            </a:r>
          </a:p>
          <a:p>
            <a:endParaRPr lang="lv-LV" dirty="0"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92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2546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95536" y="2355726"/>
            <a:ext cx="8520120" cy="572400"/>
          </a:xfrm>
        </p:spPr>
        <p:txBody>
          <a:bodyPr/>
          <a:lstStyle/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Experienced the difficulty of working in a new team that is using different code standards</a:t>
            </a: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Experienced the difficulty of joining a project late</a:t>
            </a: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rtl="0" fontAlgn="base"/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Had to refresh my memories on linear algebra</a:t>
            </a: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In short projects it can be hard to decide, whether refactoring to a better structure worth the time</a:t>
            </a: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Gained some insight to the design side of the topic</a:t>
            </a:r>
          </a:p>
          <a:p>
            <a:pPr marL="285750" indent="-285750">
              <a:buFont typeface="Arial" pitchFamily="34" charset="0"/>
              <a:buChar char="•"/>
            </a:pP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</p:spPr>
        <p:txBody>
          <a:bodyPr/>
          <a:lstStyle/>
          <a:p>
            <a:endParaRPr lang="lv-LV"/>
          </a:p>
        </p:txBody>
      </p:sp>
      <p:sp>
        <p:nvSpPr>
          <p:cNvPr id="6" name="TextBox 5"/>
          <p:cNvSpPr txBox="1"/>
          <p:nvPr/>
        </p:nvSpPr>
        <p:spPr>
          <a:xfrm>
            <a:off x="2555776" y="41151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Post mortem Daniel</a:t>
            </a:r>
          </a:p>
          <a:p>
            <a:endParaRPr lang="lv-LV" dirty="0"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886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738" y="-92548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			Lessons learned as a team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</p:spPr>
        <p:txBody>
          <a:bodyPr/>
          <a:lstStyle/>
          <a:p>
            <a:pPr marL="285750" indent="-285750" rtl="0" fontAlgn="base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Setting priorities and getting them done in time</a:t>
            </a: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lv-LV" dirty="0">
                <a:solidFill>
                  <a:schemeClr val="bg1"/>
                </a:solidFill>
                <a:latin typeface="Earth Orbiter" pitchFamily="2" charset="0"/>
              </a:rPr>
              <a:t>Miscommunication w</a:t>
            </a:r>
          </a:p>
          <a:p>
            <a:pPr rtl="0" fontAlgn="base"/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Had to refresh my memories on linear algebra</a:t>
            </a: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In short projects it can be hard to decide, whether refactoring to a better structure worth the time</a:t>
            </a: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Gained some insight to the design side of the topic</a:t>
            </a:r>
          </a:p>
          <a:p>
            <a:pPr marL="285750" indent="-285750">
              <a:buFont typeface="Arial" pitchFamily="34" charset="0"/>
              <a:buChar char="•"/>
            </a:pP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0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9" name="TextShape 1"/>
          <p:cNvSpPr txBox="1"/>
          <p:nvPr/>
        </p:nvSpPr>
        <p:spPr>
          <a:xfrm>
            <a:off x="360" y="1347614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de-DE" sz="6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Thank you  for your attention!</a:t>
            </a:r>
            <a:endParaRPr lang="de-DE" sz="1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tins\Google Drive\Uni stuff\2d ph\UI\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4" y="195486"/>
            <a:ext cx="8217740" cy="46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CustomShape 1"/>
          <p:cNvSpPr/>
          <p:nvPr/>
        </p:nvSpPr>
        <p:spPr>
          <a:xfrm>
            <a:off x="3384000" y="97740"/>
            <a:ext cx="5472000" cy="455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12000"/>
              </a:lnSpc>
            </a:pPr>
            <a:endParaRPr lang="de-DE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lang="de-DE" sz="22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Orbital Warfare is a physics-based game where you and a</a:t>
            </a:r>
            <a:r>
              <a:rPr lang="lv-LV" sz="22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n</a:t>
            </a:r>
            <a:r>
              <a:rPr lang="de-DE" sz="22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other ‘Captain‘ fight </a:t>
            </a:r>
            <a:r>
              <a:rPr lang="lv-LV" sz="22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face to face</a:t>
            </a:r>
            <a:endParaRPr lang="de-DE" sz="2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lang="lv-LV" sz="2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lang="lv-LV" sz="2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lang="de-DE" sz="2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lang="lv-LV" sz="2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Earth Orbiter"/>
            </a:endParaRPr>
          </a:p>
          <a:p>
            <a:pPr>
              <a:lnSpc>
                <a:spcPct val="112000"/>
              </a:lnSpc>
            </a:pPr>
            <a:r>
              <a:rPr lang="de-DE" sz="22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Genre: Physics-based, action	</a:t>
            </a:r>
            <a:endParaRPr lang="de-DE" sz="2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lang="de-DE" sz="22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Target audience: 12+</a:t>
            </a:r>
            <a:endParaRPr lang="de-DE" sz="2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3"/>
          <a:stretch/>
        </p:blipFill>
        <p:spPr>
          <a:xfrm>
            <a:off x="1187624" y="3024000"/>
            <a:ext cx="2399040" cy="159912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4"/>
          <a:stretch/>
        </p:blipFill>
        <p:spPr>
          <a:xfrm>
            <a:off x="900747" y="720000"/>
            <a:ext cx="2484360" cy="165600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5"/>
          <a:stretch/>
        </p:blipFill>
        <p:spPr>
          <a:xfrm rot="3460200">
            <a:off x="922407" y="77039"/>
            <a:ext cx="2031120" cy="304704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5"/>
          <a:stretch/>
        </p:blipFill>
        <p:spPr>
          <a:xfrm rot="6947400">
            <a:off x="1193590" y="2304000"/>
            <a:ext cx="2031120" cy="304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 rot="20307000">
            <a:off x="6112800" y="-136800"/>
            <a:ext cx="2952000" cy="2952000"/>
          </a:xfrm>
          <a:prstGeom prst="rect">
            <a:avLst/>
          </a:prstGeom>
          <a:ln>
            <a:noFill/>
          </a:ln>
        </p:spPr>
      </p:pic>
      <p:pic>
        <p:nvPicPr>
          <p:cNvPr id="6" name="Picture 2" descr="C:\Users\Martins\Google Drive\Uni stuff\2d ph\UI\gr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4" y="195486"/>
            <a:ext cx="8217740" cy="46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CustomShape 1"/>
          <p:cNvSpPr/>
          <p:nvPr/>
        </p:nvSpPr>
        <p:spPr>
          <a:xfrm>
            <a:off x="530724" y="1151640"/>
            <a:ext cx="8444160" cy="362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12000"/>
              </a:lnSpc>
            </a:pPr>
            <a:r>
              <a:rPr lang="de-DE" sz="1800" b="0" i="1" strike="noStrike" spc="-1" dirty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lang="lv-LV" sz="1800" b="0" i="1" strike="noStrike" spc="-1" dirty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	</a:t>
            </a:r>
            <a:r>
              <a:rPr lang="lv-LV" sz="18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Player versus player</a:t>
            </a:r>
            <a:endParaRPr lang="de-DE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lang="de-DE" sz="18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lang="lv-LV" sz="18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you and you opponent are elite spaceship pilots</a:t>
            </a:r>
          </a:p>
          <a:p>
            <a:pPr>
              <a:lnSpc>
                <a:spcPct val="112000"/>
              </a:lnSpc>
            </a:pPr>
            <a:r>
              <a:rPr lang="lv-LV" i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Of opposing factions</a:t>
            </a:r>
            <a:endParaRPr lang="de-DE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lang="lv-LV" sz="1800" b="0" i="1" strike="noStrike" spc="-1" dirty="0">
              <a:solidFill>
                <a:schemeClr val="tx2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Earth Orbiter"/>
              <a:ea typeface="Earth Orbiter"/>
            </a:endParaRPr>
          </a:p>
          <a:p>
            <a:pPr>
              <a:lnSpc>
                <a:spcPct val="112000"/>
              </a:lnSpc>
            </a:pPr>
            <a:r>
              <a:rPr lang="lv-LV" i="1" spc="-1" dirty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lang="lv-LV" i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use gravity of nearby planets to develop  your own 	strategies and gain the upper hand</a:t>
            </a:r>
          </a:p>
          <a:p>
            <a:pPr>
              <a:lnSpc>
                <a:spcPct val="112000"/>
              </a:lnSpc>
            </a:pPr>
            <a:r>
              <a:rPr lang="de-DE" sz="18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endParaRPr lang="lv-LV" sz="1800" b="0" i="1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Earth Orbiter"/>
              <a:ea typeface="Earth Orbiter"/>
            </a:endParaRPr>
          </a:p>
          <a:p>
            <a:pPr>
              <a:lnSpc>
                <a:spcPct val="112000"/>
              </a:lnSpc>
            </a:pPr>
            <a:r>
              <a:rPr lang="lv-LV" i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Buy powerful upgrades to enhance your firepower</a:t>
            </a:r>
            <a:endParaRPr lang="de-DE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4" name="Picture 2" descr="C:\Users\Martins\Google Drive\Uni stuff\2d ph\UI\bullets hud opacity x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09" y="3867894"/>
            <a:ext cx="2962170" cy="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0" y="1635646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lv-LV" sz="6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Time for a demo</a:t>
            </a:r>
            <a:endParaRPr lang="de-DE" sz="1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rtins\Google Drive\Uni stuff\2d ph\UI\big button opac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80571"/>
            <a:ext cx="7949402" cy="238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Shape 1"/>
          <p:cNvSpPr txBox="1"/>
          <p:nvPr/>
        </p:nvSpPr>
        <p:spPr>
          <a:xfrm>
            <a:off x="943046" y="2174940"/>
            <a:ext cx="6846840" cy="796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Now The boring stuff</a:t>
            </a:r>
            <a:r>
              <a:rPr lang="de-DE" sz="4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
</a:t>
            </a:r>
            <a:endParaRPr lang="de-DE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Moodboard
</a:t>
            </a:r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Shape 77"/>
          <p:cNvPicPr/>
          <p:nvPr/>
        </p:nvPicPr>
        <p:blipFill>
          <a:blip r:embed="rId2"/>
          <a:stretch/>
        </p:blipFill>
        <p:spPr>
          <a:xfrm>
            <a:off x="827584" y="8275"/>
            <a:ext cx="7012800" cy="514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19880" y="-68400"/>
            <a:ext cx="8520120" cy="57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Stylesheet</a:t>
            </a:r>
            <a:endParaRPr lang="de-DE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360" y="486720"/>
            <a:ext cx="9143640" cy="465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Concept</a:t>
            </a: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
</a:t>
            </a:r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Shape 94"/>
          <p:cNvPicPr/>
          <p:nvPr/>
        </p:nvPicPr>
        <p:blipFill>
          <a:blip r:embed="rId2"/>
          <a:stretch/>
        </p:blipFill>
        <p:spPr>
          <a:xfrm>
            <a:off x="6793200" y="310320"/>
            <a:ext cx="2038680" cy="2038680"/>
          </a:xfrm>
          <a:prstGeom prst="rect">
            <a:avLst/>
          </a:prstGeom>
          <a:ln>
            <a:noFill/>
          </a:ln>
        </p:spPr>
      </p:pic>
      <p:pic>
        <p:nvPicPr>
          <p:cNvPr id="115" name="Shape 95"/>
          <p:cNvPicPr/>
          <p:nvPr/>
        </p:nvPicPr>
        <p:blipFill>
          <a:blip r:embed="rId3"/>
          <a:stretch/>
        </p:blipFill>
        <p:spPr>
          <a:xfrm>
            <a:off x="3985200" y="2075040"/>
            <a:ext cx="4268880" cy="2401200"/>
          </a:xfrm>
          <a:prstGeom prst="rect">
            <a:avLst/>
          </a:prstGeom>
          <a:ln>
            <a:noFill/>
          </a:ln>
        </p:spPr>
      </p:pic>
      <p:pic>
        <p:nvPicPr>
          <p:cNvPr id="116" name="Shape 96"/>
          <p:cNvPicPr/>
          <p:nvPr/>
        </p:nvPicPr>
        <p:blipFill>
          <a:blip r:embed="rId4"/>
          <a:stretch/>
        </p:blipFill>
        <p:spPr>
          <a:xfrm>
            <a:off x="109080" y="905400"/>
            <a:ext cx="3624480" cy="2038680"/>
          </a:xfrm>
          <a:prstGeom prst="rect">
            <a:avLst/>
          </a:prstGeom>
          <a:ln>
            <a:noFill/>
          </a:ln>
        </p:spPr>
      </p:pic>
      <p:pic>
        <p:nvPicPr>
          <p:cNvPr id="117" name="Shape 97"/>
          <p:cNvPicPr/>
          <p:nvPr/>
        </p:nvPicPr>
        <p:blipFill>
          <a:blip r:embed="rId5"/>
          <a:stretch/>
        </p:blipFill>
        <p:spPr>
          <a:xfrm>
            <a:off x="109080" y="2718720"/>
            <a:ext cx="4091040" cy="2301120"/>
          </a:xfrm>
          <a:prstGeom prst="rect">
            <a:avLst/>
          </a:prstGeom>
          <a:ln>
            <a:noFill/>
          </a:ln>
        </p:spPr>
      </p:pic>
      <p:pic>
        <p:nvPicPr>
          <p:cNvPr id="118" name="Shape 98"/>
          <p:cNvPicPr/>
          <p:nvPr/>
        </p:nvPicPr>
        <p:blipFill>
          <a:blip r:embed="rId6"/>
          <a:stretch/>
        </p:blipFill>
        <p:spPr>
          <a:xfrm>
            <a:off x="3487680" y="310320"/>
            <a:ext cx="2308320" cy="230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0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20" name="Shape 104"/>
          <p:cNvPicPr/>
          <p:nvPr/>
        </p:nvPicPr>
        <p:blipFill>
          <a:blip r:embed="rId3"/>
          <a:stretch/>
        </p:blipFill>
        <p:spPr>
          <a:xfrm>
            <a:off x="3245400" y="3362040"/>
            <a:ext cx="1168200" cy="1168200"/>
          </a:xfrm>
          <a:prstGeom prst="rect">
            <a:avLst/>
          </a:prstGeom>
          <a:ln>
            <a:noFill/>
          </a:ln>
        </p:spPr>
      </p:pic>
      <p:sp>
        <p:nvSpPr>
          <p:cNvPr id="121" name="TextShape 1"/>
          <p:cNvSpPr txBox="1"/>
          <p:nvPr/>
        </p:nvSpPr>
        <p:spPr>
          <a:xfrm>
            <a:off x="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Concept</a:t>
            </a: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
</a:t>
            </a:r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Shape 106"/>
          <p:cNvPicPr/>
          <p:nvPr/>
        </p:nvPicPr>
        <p:blipFill>
          <a:blip r:embed="rId4"/>
          <a:stretch/>
        </p:blipFill>
        <p:spPr>
          <a:xfrm>
            <a:off x="537480" y="1140480"/>
            <a:ext cx="2285640" cy="1523520"/>
          </a:xfrm>
          <a:prstGeom prst="rect">
            <a:avLst/>
          </a:prstGeom>
          <a:ln>
            <a:noFill/>
          </a:ln>
        </p:spPr>
      </p:pic>
      <p:pic>
        <p:nvPicPr>
          <p:cNvPr id="123" name="Shape 107"/>
          <p:cNvPicPr/>
          <p:nvPr/>
        </p:nvPicPr>
        <p:blipFill>
          <a:blip r:embed="rId5"/>
          <a:stretch/>
        </p:blipFill>
        <p:spPr>
          <a:xfrm rot="2959200">
            <a:off x="705600" y="759240"/>
            <a:ext cx="1523520" cy="2285640"/>
          </a:xfrm>
          <a:prstGeom prst="rect">
            <a:avLst/>
          </a:prstGeom>
          <a:ln>
            <a:noFill/>
          </a:ln>
        </p:spPr>
      </p:pic>
      <p:pic>
        <p:nvPicPr>
          <p:cNvPr id="124" name="Shape 108"/>
          <p:cNvPicPr/>
          <p:nvPr/>
        </p:nvPicPr>
        <p:blipFill>
          <a:blip r:embed="rId2"/>
          <a:stretch/>
        </p:blipFill>
        <p:spPr>
          <a:xfrm>
            <a:off x="4572000" y="2565000"/>
            <a:ext cx="4571640" cy="2581920"/>
          </a:xfrm>
          <a:prstGeom prst="rect">
            <a:avLst/>
          </a:prstGeom>
          <a:ln>
            <a:noFill/>
          </a:ln>
        </p:spPr>
      </p:pic>
      <p:pic>
        <p:nvPicPr>
          <p:cNvPr id="125" name="Shape 109"/>
          <p:cNvPicPr/>
          <p:nvPr/>
        </p:nvPicPr>
        <p:blipFill>
          <a:blip r:embed="rId6"/>
          <a:stretch/>
        </p:blipFill>
        <p:spPr>
          <a:xfrm>
            <a:off x="2618640" y="2944080"/>
            <a:ext cx="2422080" cy="1758960"/>
          </a:xfrm>
          <a:prstGeom prst="rect">
            <a:avLst/>
          </a:prstGeom>
          <a:ln>
            <a:noFill/>
          </a:ln>
        </p:spPr>
      </p:pic>
      <p:pic>
        <p:nvPicPr>
          <p:cNvPr id="126" name="Shape 110"/>
          <p:cNvPicPr/>
          <p:nvPr/>
        </p:nvPicPr>
        <p:blipFill>
          <a:blip r:embed="rId7"/>
          <a:stretch/>
        </p:blipFill>
        <p:spPr>
          <a:xfrm>
            <a:off x="807840" y="3385800"/>
            <a:ext cx="1120680" cy="1120680"/>
          </a:xfrm>
          <a:prstGeom prst="rect">
            <a:avLst/>
          </a:prstGeom>
          <a:ln>
            <a:noFill/>
          </a:ln>
        </p:spPr>
      </p:pic>
      <p:pic>
        <p:nvPicPr>
          <p:cNvPr id="127" name="Shape 111"/>
          <p:cNvPicPr/>
          <p:nvPr/>
        </p:nvPicPr>
        <p:blipFill>
          <a:blip r:embed="rId8"/>
          <a:stretch/>
        </p:blipFill>
        <p:spPr>
          <a:xfrm>
            <a:off x="7575120" y="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28" name="Shape 112"/>
          <p:cNvPicPr/>
          <p:nvPr/>
        </p:nvPicPr>
        <p:blipFill>
          <a:blip r:embed="rId9"/>
          <a:stretch/>
        </p:blipFill>
        <p:spPr>
          <a:xfrm>
            <a:off x="7574760" y="770400"/>
            <a:ext cx="747720" cy="744120"/>
          </a:xfrm>
          <a:prstGeom prst="rect">
            <a:avLst/>
          </a:prstGeom>
          <a:ln>
            <a:noFill/>
          </a:ln>
        </p:spPr>
      </p:pic>
      <p:pic>
        <p:nvPicPr>
          <p:cNvPr id="129" name="Shape 113"/>
          <p:cNvPicPr/>
          <p:nvPr/>
        </p:nvPicPr>
        <p:blipFill>
          <a:blip r:embed="rId10"/>
          <a:stretch/>
        </p:blipFill>
        <p:spPr>
          <a:xfrm>
            <a:off x="8322480" y="75996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0" name="Shape 114"/>
          <p:cNvPicPr/>
          <p:nvPr/>
        </p:nvPicPr>
        <p:blipFill>
          <a:blip r:embed="rId11"/>
          <a:stretch/>
        </p:blipFill>
        <p:spPr>
          <a:xfrm>
            <a:off x="180360" y="3071160"/>
            <a:ext cx="2305080" cy="1673640"/>
          </a:xfrm>
          <a:prstGeom prst="rect">
            <a:avLst/>
          </a:prstGeom>
          <a:ln>
            <a:noFill/>
          </a:ln>
        </p:spPr>
      </p:pic>
      <p:pic>
        <p:nvPicPr>
          <p:cNvPr id="131" name="Shape 115"/>
          <p:cNvPicPr/>
          <p:nvPr/>
        </p:nvPicPr>
        <p:blipFill>
          <a:blip r:embed="rId12"/>
          <a:stretch/>
        </p:blipFill>
        <p:spPr>
          <a:xfrm>
            <a:off x="8332920" y="10440"/>
            <a:ext cx="747720" cy="744120"/>
          </a:xfrm>
          <a:prstGeom prst="rect">
            <a:avLst/>
          </a:prstGeom>
          <a:ln>
            <a:noFill/>
          </a:ln>
        </p:spPr>
      </p:pic>
      <p:pic>
        <p:nvPicPr>
          <p:cNvPr id="132" name="Shape 116"/>
          <p:cNvPicPr/>
          <p:nvPr/>
        </p:nvPicPr>
        <p:blipFill>
          <a:blip r:embed="rId13"/>
          <a:stretch/>
        </p:blipFill>
        <p:spPr>
          <a:xfrm>
            <a:off x="3245400" y="10440"/>
            <a:ext cx="717480" cy="769680"/>
          </a:xfrm>
          <a:prstGeom prst="rect">
            <a:avLst/>
          </a:prstGeom>
          <a:ln>
            <a:noFill/>
          </a:ln>
        </p:spPr>
      </p:pic>
      <p:pic>
        <p:nvPicPr>
          <p:cNvPr id="133" name="Shape 117"/>
          <p:cNvPicPr/>
          <p:nvPr/>
        </p:nvPicPr>
        <p:blipFill>
          <a:blip r:embed="rId14"/>
          <a:stretch/>
        </p:blipFill>
        <p:spPr>
          <a:xfrm>
            <a:off x="4905360" y="1918800"/>
            <a:ext cx="1152000" cy="1152000"/>
          </a:xfrm>
          <a:prstGeom prst="rect">
            <a:avLst/>
          </a:prstGeom>
          <a:ln>
            <a:noFill/>
          </a:ln>
        </p:spPr>
      </p:pic>
      <p:pic>
        <p:nvPicPr>
          <p:cNvPr id="134" name="Shape 118"/>
          <p:cNvPicPr/>
          <p:nvPr/>
        </p:nvPicPr>
        <p:blipFill>
          <a:blip r:embed="rId15"/>
          <a:stretch/>
        </p:blipFill>
        <p:spPr>
          <a:xfrm>
            <a:off x="7564320" y="151992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5" name="Shape 119"/>
          <p:cNvPicPr/>
          <p:nvPr/>
        </p:nvPicPr>
        <p:blipFill>
          <a:blip r:embed="rId16"/>
          <a:stretch/>
        </p:blipFill>
        <p:spPr>
          <a:xfrm>
            <a:off x="395352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6" name="Shape 120"/>
          <p:cNvPicPr/>
          <p:nvPr/>
        </p:nvPicPr>
        <p:blipFill>
          <a:blip r:embed="rId17"/>
          <a:stretch/>
        </p:blipFill>
        <p:spPr>
          <a:xfrm>
            <a:off x="3973320" y="208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7" name="Shape 121"/>
          <p:cNvPicPr/>
          <p:nvPr/>
        </p:nvPicPr>
        <p:blipFill>
          <a:blip r:embed="rId18"/>
          <a:stretch/>
        </p:blipFill>
        <p:spPr>
          <a:xfrm>
            <a:off x="8322480" y="153036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8" name="Shape 122"/>
          <p:cNvPicPr/>
          <p:nvPr/>
        </p:nvPicPr>
        <p:blipFill>
          <a:blip r:embed="rId19"/>
          <a:stretch/>
        </p:blipFill>
        <p:spPr>
          <a:xfrm>
            <a:off x="6805440" y="154080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9" name="Shape 123"/>
          <p:cNvPicPr/>
          <p:nvPr/>
        </p:nvPicPr>
        <p:blipFill>
          <a:blip r:embed="rId20"/>
          <a:stretch/>
        </p:blipFill>
        <p:spPr>
          <a:xfrm>
            <a:off x="608760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0" name="Shape 124"/>
          <p:cNvPicPr/>
          <p:nvPr/>
        </p:nvPicPr>
        <p:blipFill>
          <a:blip r:embed="rId21"/>
          <a:stretch/>
        </p:blipFill>
        <p:spPr>
          <a:xfrm>
            <a:off x="537948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1" name="Shape 125"/>
          <p:cNvPicPr/>
          <p:nvPr/>
        </p:nvPicPr>
        <p:blipFill>
          <a:blip r:embed="rId22"/>
          <a:stretch/>
        </p:blipFill>
        <p:spPr>
          <a:xfrm>
            <a:off x="467136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2" name="Shape 126"/>
          <p:cNvPicPr/>
          <p:nvPr/>
        </p:nvPicPr>
        <p:blipFill>
          <a:blip r:embed="rId23"/>
          <a:stretch/>
        </p:blipFill>
        <p:spPr>
          <a:xfrm>
            <a:off x="6805440" y="77040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43" name="Shape 127"/>
          <p:cNvPicPr/>
          <p:nvPr/>
        </p:nvPicPr>
        <p:blipFill>
          <a:blip r:embed="rId24"/>
          <a:stretch/>
        </p:blipFill>
        <p:spPr>
          <a:xfrm>
            <a:off x="6805440" y="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44" name="Shape 128"/>
          <p:cNvPicPr/>
          <p:nvPr/>
        </p:nvPicPr>
        <p:blipFill>
          <a:blip r:embed="rId25"/>
          <a:stretch/>
        </p:blipFill>
        <p:spPr>
          <a:xfrm>
            <a:off x="6097680" y="154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5" name="Shape 129"/>
          <p:cNvPicPr/>
          <p:nvPr/>
        </p:nvPicPr>
        <p:blipFill>
          <a:blip r:embed="rId26"/>
          <a:stretch/>
        </p:blipFill>
        <p:spPr>
          <a:xfrm>
            <a:off x="5389560" y="154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6" name="Shape 130"/>
          <p:cNvPicPr/>
          <p:nvPr/>
        </p:nvPicPr>
        <p:blipFill>
          <a:blip r:embed="rId27"/>
          <a:stretch/>
        </p:blipFill>
        <p:spPr>
          <a:xfrm>
            <a:off x="4671360" y="19800"/>
            <a:ext cx="717480" cy="769680"/>
          </a:xfrm>
          <a:prstGeom prst="rect">
            <a:avLst/>
          </a:prstGeom>
          <a:ln>
            <a:noFill/>
          </a:ln>
        </p:spPr>
      </p:pic>
      <p:pic>
        <p:nvPicPr>
          <p:cNvPr id="147" name="Shape 131"/>
          <p:cNvPicPr/>
          <p:nvPr/>
        </p:nvPicPr>
        <p:blipFill>
          <a:blip r:embed="rId28"/>
          <a:stretch/>
        </p:blipFill>
        <p:spPr>
          <a:xfrm>
            <a:off x="4233600" y="1588680"/>
            <a:ext cx="2495520" cy="181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322</Words>
  <Application>Microsoft Office PowerPoint</Application>
  <PresentationFormat>On-screen Show (16:9)</PresentationFormat>
  <Paragraphs>90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DejaVu Sans</vt:lpstr>
      <vt:lpstr>Earth Orbiter</vt:lpstr>
      <vt:lpstr>Jockey One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Lessons learned as a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Glenn Bakker</cp:lastModifiedBy>
  <cp:revision>29</cp:revision>
  <dcterms:modified xsi:type="dcterms:W3CDTF">2017-02-17T07:52:59Z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